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1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3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44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8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03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16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9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94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CF7F0-0200-4613-A332-27B9837B2F07}" type="datetimeFigureOut">
              <a:rPr lang="en-GB" smtClean="0"/>
              <a:t>03/10/2022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6C645-C200-475D-9703-CC220C96A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4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://www.armymotorsports.co.uk/" TargetMode="External"/><Relationship Id="rId7" Type="http://schemas.openxmlformats.org/officeDocument/2006/relationships/hyperlink" Target="https://www.itsmymotorsport.co.uk/" TargetMode="External"/><Relationship Id="rId2" Type="http://schemas.openxmlformats.org/officeDocument/2006/relationships/hyperlink" Target="http://www.armymotorsports.co.uk/Disciplines/Rall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rmymotorsports.co.uk/content/Supplementary_Guidance_to_Army_Rally_Championship_Regulations.docx" TargetMode="External"/><Relationship Id="rId5" Type="http://schemas.openxmlformats.org/officeDocument/2006/relationships/hyperlink" Target="https://www.motorsportuk.org/get-started/starter-packs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facebook.com/ArmyStageRallyChampionship/" TargetMode="External"/><Relationship Id="rId9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557822" y="159185"/>
            <a:ext cx="2959100" cy="2006600"/>
            <a:chOff x="838200" y="698500"/>
            <a:chExt cx="3162300" cy="1854200"/>
          </a:xfrm>
        </p:grpSpPr>
        <p:sp>
          <p:nvSpPr>
            <p:cNvPr id="9" name="Rectangle 8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69950" y="820124"/>
              <a:ext cx="2990852" cy="1109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Join Army Rally Championship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2"/>
                </a:rPr>
                <a:t>http://www.armymotorsports.co.uk/Disciplines/Rally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And complete the registration form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81441" y="159185"/>
            <a:ext cx="2959100" cy="2006600"/>
            <a:chOff x="838200" y="698500"/>
            <a:chExt cx="3162300" cy="1854200"/>
          </a:xfrm>
        </p:grpSpPr>
        <p:sp>
          <p:nvSpPr>
            <p:cNvPr id="33" name="Rectangle 32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27912" y="815057"/>
              <a:ext cx="2972588" cy="767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Join BAMA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http://www.armymotorsports.co.uk/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434203" y="159185"/>
            <a:ext cx="2959100" cy="2006600"/>
            <a:chOff x="838200" y="698500"/>
            <a:chExt cx="3162300" cy="1854200"/>
          </a:xfrm>
        </p:grpSpPr>
        <p:sp>
          <p:nvSpPr>
            <p:cNvPr id="36" name="Rectangle 35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38200" y="815057"/>
              <a:ext cx="3162299" cy="162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Decide if you’d like to be a Driver or Co-Driver?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Get in touch with us </a:t>
              </a:r>
              <a:r>
                <a:rPr lang="en-GB" sz="1200">
                  <a:latin typeface="Arial" panose="020B0604020202020204" pitchFamily="34" charset="0"/>
                  <a:cs typeface="Arial" panose="020B0604020202020204" pitchFamily="34" charset="0"/>
                </a:rPr>
                <a:t>at:</a:t>
              </a:r>
            </a:p>
            <a:p>
              <a:r>
                <a:rPr lang="en-GB" sz="1200">
                  <a:latin typeface="Arial" panose="020B0604020202020204" pitchFamily="34" charset="0"/>
                  <a:cs typeface="Arial" panose="020B0604020202020204" pitchFamily="34" charset="0"/>
                </a:rPr>
                <a:t>British 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Army Rally Championships on Facebook 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https://www.facebook.com/ArmyStageRallyChampionship/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587533" y="2444159"/>
            <a:ext cx="2959100" cy="1734431"/>
            <a:chOff x="838200" y="698500"/>
            <a:chExt cx="3162300" cy="1854200"/>
          </a:xfrm>
        </p:grpSpPr>
        <p:sp>
          <p:nvSpPr>
            <p:cNvPr id="39" name="Rectangle 38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23337" y="751780"/>
              <a:ext cx="2641601" cy="1678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Join Motorsport UK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Read the relevant sections on Rallying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Co Drivers just need an </a:t>
              </a:r>
              <a:r>
                <a:rPr lang="en-GB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RS Interclub licence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 for the UK which requires no test or qualifications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914342" y="2902893"/>
            <a:ext cx="2471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81441" y="2444159"/>
            <a:ext cx="2959100" cy="2006600"/>
            <a:chOff x="838200" y="698500"/>
            <a:chExt cx="3162300" cy="1854200"/>
          </a:xfrm>
        </p:grpSpPr>
        <p:sp>
          <p:nvSpPr>
            <p:cNvPr id="46" name="Rectangle 45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27912" y="751780"/>
              <a:ext cx="2641601" cy="179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Get your Start Rallying Pack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https://www.motorsportuk.org/get-started/starter-packs/</a:t>
              </a:r>
              <a:endParaRPr lang="en-GB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Take your BARS test to gain your </a:t>
              </a:r>
              <a:r>
                <a:rPr lang="en-GB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RS Stage Rally Licence 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at one of the authorised schools across the UK. </a:t>
              </a:r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6"/>
                </a:rPr>
                <a:t>Use your SLCs: JSP898 Part 4, Chapter 4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81441" y="4715827"/>
            <a:ext cx="2959100" cy="2006600"/>
            <a:chOff x="838200" y="698500"/>
            <a:chExt cx="3162300" cy="1854200"/>
          </a:xfrm>
        </p:grpSpPr>
        <p:sp>
          <p:nvSpPr>
            <p:cNvPr id="49" name="Rectangle 48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93128" y="769473"/>
              <a:ext cx="2641601" cy="162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Build your car</a:t>
              </a:r>
            </a:p>
            <a:p>
              <a:endParaRPr lang="en-GB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Fit all the basics listed in the Blue Book. Get your car log booked and rally ready – speak to the team about equipment and sponsorship discounts that can help you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587533" y="4718235"/>
            <a:ext cx="2959100" cy="2006600"/>
            <a:chOff x="838200" y="698500"/>
            <a:chExt cx="3162300" cy="1854200"/>
          </a:xfrm>
        </p:grpSpPr>
        <p:sp>
          <p:nvSpPr>
            <p:cNvPr id="52" name="Rectangle 51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30301" y="767248"/>
              <a:ext cx="2641601" cy="1450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Buy your Rally PPE</a:t>
              </a:r>
            </a:p>
            <a:p>
              <a:endParaRPr lang="en-GB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Buy your race suit/helmet and rally kit ready to hit the stage; speak to the team about equipment and sponsorship discounts that can help you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434203" y="2444159"/>
            <a:ext cx="2959100" cy="2006600"/>
            <a:chOff x="838200" y="698500"/>
            <a:chExt cx="3162300" cy="1854200"/>
          </a:xfrm>
        </p:grpSpPr>
        <p:sp>
          <p:nvSpPr>
            <p:cNvPr id="55" name="Rectangle 54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016001" y="751780"/>
              <a:ext cx="2870199" cy="162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Join your local Motorsport Club</a:t>
              </a:r>
            </a:p>
            <a:p>
              <a:endParaRPr lang="en-GB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If you are seriously interested in the sport then you’ll likely already be a member, if not join!  Register for their PCAT and Auto-Solos which you can do in your road car; build up your skills and car control to prepare yourself for stage rallying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8434203" y="4724155"/>
            <a:ext cx="2959100" cy="2006600"/>
            <a:chOff x="838200" y="698500"/>
            <a:chExt cx="3162300" cy="1854200"/>
          </a:xfrm>
        </p:grpSpPr>
        <p:sp>
          <p:nvSpPr>
            <p:cNvPr id="58" name="Rectangle 57"/>
            <p:cNvSpPr/>
            <p:nvPr/>
          </p:nvSpPr>
          <p:spPr>
            <a:xfrm>
              <a:off x="838200" y="698500"/>
              <a:ext cx="3162300" cy="18542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66798" y="740525"/>
              <a:ext cx="2819402" cy="162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Get on Stage!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Select your events, register with the ARC and get to the start line!</a:t>
              </a: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https://www.itsmymotorsport.co.uk/</a:t>
              </a:r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sz="1200" dirty="0">
                  <a:latin typeface="Arial" panose="020B0604020202020204" pitchFamily="34" charset="0"/>
                  <a:cs typeface="Arial" panose="020B0604020202020204" pitchFamily="34" charset="0"/>
                </a:rPr>
                <a:t>Remember; to finish first, first you must finish!</a:t>
              </a:r>
            </a:p>
          </p:txBody>
        </p:sp>
      </p:grpSp>
      <p:cxnSp>
        <p:nvCxnSpPr>
          <p:cNvPr id="63" name="Straight Arrow Connector 62"/>
          <p:cNvCxnSpPr>
            <a:stCxn id="33" idx="3"/>
            <a:endCxn id="9" idx="1"/>
          </p:cNvCxnSpPr>
          <p:nvPr/>
        </p:nvCxnSpPr>
        <p:spPr>
          <a:xfrm>
            <a:off x="3640541" y="1162485"/>
            <a:ext cx="91728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9" idx="3"/>
            <a:endCxn id="37" idx="1"/>
          </p:cNvCxnSpPr>
          <p:nvPr/>
        </p:nvCxnSpPr>
        <p:spPr>
          <a:xfrm>
            <a:off x="7516922" y="1162485"/>
            <a:ext cx="91728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2" idx="3"/>
            <a:endCxn id="58" idx="1"/>
          </p:cNvCxnSpPr>
          <p:nvPr/>
        </p:nvCxnSpPr>
        <p:spPr>
          <a:xfrm>
            <a:off x="7546633" y="5721535"/>
            <a:ext cx="887570" cy="592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9" idx="3"/>
            <a:endCxn id="52" idx="1"/>
          </p:cNvCxnSpPr>
          <p:nvPr/>
        </p:nvCxnSpPr>
        <p:spPr>
          <a:xfrm>
            <a:off x="3640541" y="5719127"/>
            <a:ext cx="946992" cy="24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cxnSpLocks/>
            <a:endCxn id="46" idx="3"/>
          </p:cNvCxnSpPr>
          <p:nvPr/>
        </p:nvCxnSpPr>
        <p:spPr>
          <a:xfrm flipH="1">
            <a:off x="3640541" y="3447459"/>
            <a:ext cx="91728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55" idx="1"/>
          </p:cNvCxnSpPr>
          <p:nvPr/>
        </p:nvCxnSpPr>
        <p:spPr>
          <a:xfrm flipH="1">
            <a:off x="7548358" y="3447459"/>
            <a:ext cx="88584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36" idx="2"/>
            <a:endCxn id="55" idx="0"/>
          </p:cNvCxnSpPr>
          <p:nvPr/>
        </p:nvCxnSpPr>
        <p:spPr>
          <a:xfrm>
            <a:off x="9913753" y="2165785"/>
            <a:ext cx="0" cy="2783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094893" y="4450759"/>
            <a:ext cx="0" cy="2783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AC9F189-5B54-4316-946B-0C80A9DC9805}"/>
              </a:ext>
            </a:extLst>
          </p:cNvPr>
          <p:cNvCxnSpPr>
            <a:cxnSpLocks/>
            <a:stCxn id="39" idx="2"/>
            <a:endCxn id="52" idx="0"/>
          </p:cNvCxnSpPr>
          <p:nvPr/>
        </p:nvCxnSpPr>
        <p:spPr>
          <a:xfrm>
            <a:off x="6067083" y="4178590"/>
            <a:ext cx="0" cy="5396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643B52F-1EB4-4DA5-B16F-A174EE67BA91}"/>
              </a:ext>
            </a:extLst>
          </p:cNvPr>
          <p:cNvSpPr txBox="1"/>
          <p:nvPr/>
        </p:nvSpPr>
        <p:spPr>
          <a:xfrm>
            <a:off x="3783306" y="3080922"/>
            <a:ext cx="866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Drivers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1B62B48-C34D-4928-8862-D89489EC8C94}"/>
              </a:ext>
            </a:extLst>
          </p:cNvPr>
          <p:cNvSpPr txBox="1"/>
          <p:nvPr/>
        </p:nvSpPr>
        <p:spPr>
          <a:xfrm>
            <a:off x="6150272" y="4320916"/>
            <a:ext cx="1082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Co-Drivers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389C6E8-F8D4-461F-B1AA-5E3D5D4850C6}"/>
              </a:ext>
            </a:extLst>
          </p:cNvPr>
          <p:cNvGrpSpPr>
            <a:grpSpLocks/>
          </p:cNvGrpSpPr>
          <p:nvPr/>
        </p:nvGrpSpPr>
        <p:grpSpPr>
          <a:xfrm>
            <a:off x="713191" y="1067585"/>
            <a:ext cx="2895600" cy="914400"/>
            <a:chOff x="0" y="0"/>
            <a:chExt cx="2895600" cy="914400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1E2F730-ACE2-4366-A14F-2D2BC9E7E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0"/>
              <a:ext cx="2895600" cy="914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4778E374-D436-443E-9F1F-F5C14DADCD35}"/>
                </a:ext>
              </a:extLst>
            </p:cNvPr>
            <p:cNvPicPr/>
            <p:nvPr/>
          </p:nvPicPr>
          <p:blipFill>
            <a:blip r:embed="rId9"/>
            <a:stretch>
              <a:fillRect/>
            </a:stretch>
          </p:blipFill>
          <p:spPr>
            <a:xfrm>
              <a:off x="845674" y="0"/>
              <a:ext cx="1034127" cy="914400"/>
            </a:xfrm>
            <a:prstGeom prst="rect">
              <a:avLst/>
            </a:prstGeom>
          </p:spPr>
        </p:pic>
      </p:grpSp>
      <p:pic>
        <p:nvPicPr>
          <p:cNvPr id="70" name="Picture 69" descr="Logo, company name&#10;&#10;Description automatically generated">
            <a:extLst>
              <a:ext uri="{FF2B5EF4-FFF2-40B4-BE49-F238E27FC236}">
                <a16:creationId xmlns:a16="http://schemas.microsoft.com/office/drawing/2014/main" id="{51F795E5-5C58-46DB-A06D-08AE71567317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199" y="1395623"/>
            <a:ext cx="1744384" cy="68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21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393962F-497C-4DFF-AA2E-F47D9BC7BF16}" vid="{7F942FB1-3BA5-4ACD-85E8-2C9CEE4FF6E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_x0020_types xmlns="a08a8538-4107-4917-80b1-c901625673e9" xsi:nil="true"/>
    <Types xmlns="a08a8538-4107-4917-80b1-c901625673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EA54204D3823419A0B9E9A72F33EBF" ma:contentTypeVersion="4" ma:contentTypeDescription="Create a new document." ma:contentTypeScope="" ma:versionID="d8607f6b87ecc0662389c8da3676a3e2">
  <xsd:schema xmlns:xsd="http://www.w3.org/2001/XMLSchema" xmlns:xs="http://www.w3.org/2001/XMLSchema" xmlns:p="http://schemas.microsoft.com/office/2006/metadata/properties" xmlns:ns2="a08a8538-4107-4917-80b1-c901625673e9" targetNamespace="http://schemas.microsoft.com/office/2006/metadata/properties" ma:root="true" ma:fieldsID="732e3a828bbb88c6a29d51797476ea37" ns2:_="">
    <xsd:import namespace="a08a8538-4107-4917-80b1-c901625673e9"/>
    <xsd:element name="properties">
      <xsd:complexType>
        <xsd:sequence>
          <xsd:element name="documentManagement">
            <xsd:complexType>
              <xsd:all>
                <xsd:element ref="ns2:Types" minOccurs="0"/>
                <xsd:element ref="ns2:Sub_x0020_types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8a8538-4107-4917-80b1-c901625673e9" elementFormDefault="qualified">
    <xsd:import namespace="http://schemas.microsoft.com/office/2006/documentManagement/types"/>
    <xsd:import namespace="http://schemas.microsoft.com/office/infopath/2007/PartnerControls"/>
    <xsd:element name="Types" ma:index="8" nillable="true" ma:displayName="Types" ma:format="Dropdown" ma:internalName="Types">
      <xsd:simpleType>
        <xsd:restriction base="dms:Choice">
          <xsd:enumeration value="Discipline Directors"/>
          <xsd:enumeration value="Army Rally Championship"/>
          <xsd:enumeration value="Army Sports Car Racing"/>
          <xsd:enumeration value="Karting"/>
          <xsd:enumeration value="Navigation &amp; 4x4"/>
          <xsd:enumeration value="Media"/>
        </xsd:restriction>
      </xsd:simpleType>
    </xsd:element>
    <xsd:element name="Sub_x0020_types" ma:index="9" nillable="true" ma:displayName="Sub types" ma:format="Dropdown" ma:internalName="Sub_x0020_types">
      <xsd:simpleType>
        <xsd:restriction base="dms:Choice">
          <xsd:enumeration value="Financial planning"/>
          <xsd:enumeration value="Key Documents"/>
          <xsd:enumeration value="Admin Instructions"/>
          <xsd:enumeration value="Clothing Orders"/>
          <xsd:enumeration value="Event Attendance Tracking"/>
          <xsd:enumeration value="Financial planning"/>
          <xsd:enumeration value="Key Documents"/>
          <xsd:enumeration value="Sponsor and Livery details"/>
          <xsd:enumeration value="Support teams"/>
          <xsd:enumeration value="ASCR"/>
          <xsd:enumeration value="ARC"/>
          <xsd:enumeration value="4x4 &amp; NAV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01411D-8160-4D84-A59C-B8003FE62F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B13366-0B5F-473C-B974-ADDFE2526758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a08a8538-4107-4917-80b1-c901625673e9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E78AD72-822F-4744-8B00-DF5E76CB6A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8a8538-4107-4917-80b1-c901625673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242</TotalTime>
  <Words>304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Allford (Sensitive)</dc:creator>
  <cp:lastModifiedBy>Allford, Clive Maj (UKStratCom-DefSp-DSCOM Ops SO2 C)</cp:lastModifiedBy>
  <cp:revision>14</cp:revision>
  <dcterms:created xsi:type="dcterms:W3CDTF">2021-02-11T08:53:46Z</dcterms:created>
  <dcterms:modified xsi:type="dcterms:W3CDTF">2022-10-03T09:58:01Z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0x01010002EA54204D3823419A0B9E9A72F33EBF</vt:lpwstr>
  </property>
  <property fmtid="{D5CDD505-2E9C-101B-9397-08002B2CF9AE}" pid="3" name="MSIP_Label_8e28611e-2819-430a-bdf7-3581be6cbbdd_Enabled">
    <vt:lpwstr>true</vt:lpwstr>
  </property>
  <property fmtid="{D5CDD505-2E9C-101B-9397-08002B2CF9AE}" pid="4" name="MSIP_Label_8e28611e-2819-430a-bdf7-3581be6cbbdd_SetDate">
    <vt:lpwstr>2022-10-03T09:52:04Z</vt:lpwstr>
  </property>
  <property fmtid="{D5CDD505-2E9C-101B-9397-08002B2CF9AE}" pid="5" name="MSIP_Label_8e28611e-2819-430a-bdf7-3581be6cbbdd_Method">
    <vt:lpwstr>Privileged</vt:lpwstr>
  </property>
  <property fmtid="{D5CDD505-2E9C-101B-9397-08002B2CF9AE}" pid="6" name="MSIP_Label_8e28611e-2819-430a-bdf7-3581be6cbbdd_Name">
    <vt:lpwstr>MOD-1-NWR-‘NON-WORK  RELATED’</vt:lpwstr>
  </property>
  <property fmtid="{D5CDD505-2E9C-101B-9397-08002B2CF9AE}" pid="7" name="MSIP_Label_8e28611e-2819-430a-bdf7-3581be6cbbdd_SiteId">
    <vt:lpwstr>be7760ed-5953-484b-ae95-d0a16dfa09e5</vt:lpwstr>
  </property>
  <property fmtid="{D5CDD505-2E9C-101B-9397-08002B2CF9AE}" pid="8" name="MSIP_Label_8e28611e-2819-430a-bdf7-3581be6cbbdd_ActionId">
    <vt:lpwstr>8fb860f0-2109-4e04-96dc-47f778b204d1</vt:lpwstr>
  </property>
  <property fmtid="{D5CDD505-2E9C-101B-9397-08002B2CF9AE}" pid="9" name="MSIP_Label_8e28611e-2819-430a-bdf7-3581be6cbbdd_ContentBits">
    <vt:lpwstr>0</vt:lpwstr>
  </property>
</Properties>
</file>